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34.jpeg" ContentType="image/jpe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35.jpeg" ContentType="image/jpe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40.jpeg" ContentType="image/jpe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46.gif" ContentType="image/gif"/>
  <Override PartName="/ppt/media/image36.jpeg" ContentType="image/jpe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41.jpeg" ContentType="image/jpeg"/>
  <Override PartName="/ppt/media/image30.png" ContentType="image/png"/>
  <Override PartName="/ppt/media/image31.png" ContentType="image/png"/>
  <Override PartName="/ppt/media/image32.png" ContentType="image/png"/>
  <Override PartName="/ppt/media/image33.jpeg" ContentType="image/jpeg"/>
  <Override PartName="/ppt/media/image37.jpeg" ContentType="image/jpeg"/>
  <Override PartName="/ppt/media/image45.png" ContentType="image/png"/>
  <Override PartName="/ppt/media/image38.jpeg" ContentType="image/jpeg"/>
  <Override PartName="/ppt/media/image39.jpeg" ContentType="image/jpeg"/>
  <Override PartName="/ppt/media/image42.jpeg" ContentType="image/jpeg"/>
  <Override PartName="/ppt/media/image43.jpeg" ContentType="image/jpeg"/>
  <Override PartName="/ppt/media/image44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9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0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3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3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3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3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6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7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8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8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8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8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1"/>
          <p:cNvGrpSpPr/>
          <p:nvPr/>
        </p:nvGrpSpPr>
        <p:grpSpPr>
          <a:xfrm>
            <a:off x="360" y="-6120"/>
            <a:ext cx="9142920" cy="5150160"/>
            <a:chOff x="360" y="-6120"/>
            <a:chExt cx="9142920" cy="5150160"/>
          </a:xfrm>
        </p:grpSpPr>
        <p:sp>
          <p:nvSpPr>
            <p:cNvPr id="39" name="Line 2"/>
            <p:cNvSpPr/>
            <p:nvPr/>
          </p:nvSpPr>
          <p:spPr>
            <a:xfrm>
              <a:off x="7028280" y="360"/>
              <a:ext cx="914400" cy="5143680"/>
            </a:xfrm>
            <a:prstGeom prst="line">
              <a:avLst/>
            </a:prstGeom>
            <a:ln w="9360">
              <a:solidFill>
                <a:srgbClr val="5fcbef"/>
              </a:solidFill>
              <a:beve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" name="Line 3"/>
            <p:cNvSpPr/>
            <p:nvPr/>
          </p:nvSpPr>
          <p:spPr>
            <a:xfrm flipH="1">
              <a:off x="5568840" y="2761560"/>
              <a:ext cx="3572640" cy="2382480"/>
            </a:xfrm>
            <a:prstGeom prst="line">
              <a:avLst/>
            </a:prstGeom>
            <a:ln w="9360">
              <a:solidFill>
                <a:srgbClr val="5fcbef"/>
              </a:solidFill>
              <a:beve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" name="CustomShape 4"/>
            <p:cNvSpPr/>
            <p:nvPr/>
          </p:nvSpPr>
          <p:spPr>
            <a:xfrm>
              <a:off x="6886440" y="-6120"/>
              <a:ext cx="2254320" cy="5149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rgbClr val="5fcbef">
                <a:alpha val="36000"/>
              </a:srgb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" name="CustomShape 5"/>
            <p:cNvSpPr/>
            <p:nvPr/>
          </p:nvSpPr>
          <p:spPr>
            <a:xfrm>
              <a:off x="7202880" y="-6120"/>
              <a:ext cx="1940040" cy="5149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alpha val="20000"/>
              </a:srgb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" name="CustomShape 6"/>
            <p:cNvSpPr/>
            <p:nvPr/>
          </p:nvSpPr>
          <p:spPr>
            <a:xfrm>
              <a:off x="6699600" y="2286360"/>
              <a:ext cx="2443680" cy="2856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7b0e4">
                <a:alpha val="66000"/>
              </a:srgb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" name="CustomShape 7"/>
            <p:cNvSpPr/>
            <p:nvPr/>
          </p:nvSpPr>
          <p:spPr>
            <a:xfrm>
              <a:off x="7000920" y="-6120"/>
              <a:ext cx="2139840" cy="5149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0e4">
                <a:alpha val="50000"/>
              </a:srgb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" name="CustomShape 8"/>
            <p:cNvSpPr/>
            <p:nvPr/>
          </p:nvSpPr>
          <p:spPr>
            <a:xfrm>
              <a:off x="8174160" y="-6120"/>
              <a:ext cx="966600" cy="5149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2e83c3">
                <a:alpha val="70000"/>
              </a:srgb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" name="CustomShape 9"/>
            <p:cNvSpPr/>
            <p:nvPr/>
          </p:nvSpPr>
          <p:spPr>
            <a:xfrm>
              <a:off x="8204400" y="-6120"/>
              <a:ext cx="936360" cy="5149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6292">
                <a:alpha val="80000"/>
              </a:srgb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" name="CustomShape 10"/>
            <p:cNvSpPr/>
            <p:nvPr/>
          </p:nvSpPr>
          <p:spPr>
            <a:xfrm>
              <a:off x="7778880" y="2692800"/>
              <a:ext cx="1361880" cy="2450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7b0e4">
                <a:alpha val="66000"/>
              </a:srgb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" name="CustomShape 11"/>
            <p:cNvSpPr/>
            <p:nvPr/>
          </p:nvSpPr>
          <p:spPr>
            <a:xfrm>
              <a:off x="360" y="3010320"/>
              <a:ext cx="335160" cy="2132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fcbef">
                <a:alpha val="70000"/>
              </a:srgb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9" name="PlaceHolder 1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50" name="PlaceHolder 1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04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fr-FR" sz="1800" spc="-1" strike="noStrike">
                <a:latin typeface="Arial"/>
              </a:rPr>
              <a:t>Cliquez pour éditer le format du texte-titre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04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fr-FR" sz="1800" spc="-1" strike="noStrike">
                <a:latin typeface="Arial"/>
              </a:rPr>
              <a:t>Cliquez pour éditer le format du texte-titre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520" cy="298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Cliquez pour éditer le format du plan de texte</a:t>
            </a:r>
            <a:endParaRPr b="0" lang="fr-FR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latin typeface="Arial"/>
              </a:rPr>
              <a:t>Second niveau de plan</a:t>
            </a:r>
            <a:endParaRPr b="0" lang="fr-FR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Troisième niveau de plan</a:t>
            </a:r>
            <a:endParaRPr b="0" lang="fr-FR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latin typeface="Arial"/>
              </a:rPr>
              <a:t>Quatrième niveau de plan</a:t>
            </a:r>
            <a:endParaRPr b="0" lang="fr-FR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Cinquième niveau de plan</a:t>
            </a:r>
            <a:endParaRPr b="0" lang="fr-FR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Sixième niveau de plan</a:t>
            </a:r>
            <a:endParaRPr b="0" lang="fr-FR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Septième niveau de plan</a:t>
            </a:r>
            <a:endParaRPr b="0" lang="fr-FR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roup 1"/>
          <p:cNvGrpSpPr/>
          <p:nvPr/>
        </p:nvGrpSpPr>
        <p:grpSpPr>
          <a:xfrm>
            <a:off x="360" y="-6120"/>
            <a:ext cx="9142920" cy="5150160"/>
            <a:chOff x="360" y="-6120"/>
            <a:chExt cx="9142920" cy="5150160"/>
          </a:xfrm>
        </p:grpSpPr>
        <p:sp>
          <p:nvSpPr>
            <p:cNvPr id="240" name="Line 2"/>
            <p:cNvSpPr/>
            <p:nvPr/>
          </p:nvSpPr>
          <p:spPr>
            <a:xfrm>
              <a:off x="7028280" y="360"/>
              <a:ext cx="914400" cy="5143680"/>
            </a:xfrm>
            <a:prstGeom prst="line">
              <a:avLst/>
            </a:prstGeom>
            <a:ln w="9360">
              <a:solidFill>
                <a:srgbClr val="5fcbef"/>
              </a:solidFill>
              <a:beve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1" name="Line 3"/>
            <p:cNvSpPr/>
            <p:nvPr/>
          </p:nvSpPr>
          <p:spPr>
            <a:xfrm flipH="1">
              <a:off x="5568840" y="2761560"/>
              <a:ext cx="3572640" cy="2382480"/>
            </a:xfrm>
            <a:prstGeom prst="line">
              <a:avLst/>
            </a:prstGeom>
            <a:ln w="9360">
              <a:solidFill>
                <a:srgbClr val="5fcbef"/>
              </a:solidFill>
              <a:beve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2" name="CustomShape 4"/>
            <p:cNvSpPr/>
            <p:nvPr/>
          </p:nvSpPr>
          <p:spPr>
            <a:xfrm>
              <a:off x="6886440" y="-6120"/>
              <a:ext cx="2254320" cy="5149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rgbClr val="5fcbef">
                <a:alpha val="36000"/>
              </a:srgb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3" name="CustomShape 5"/>
            <p:cNvSpPr/>
            <p:nvPr/>
          </p:nvSpPr>
          <p:spPr>
            <a:xfrm>
              <a:off x="7202880" y="-6120"/>
              <a:ext cx="1940040" cy="5149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alpha val="20000"/>
              </a:srgb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4" name="CustomShape 6"/>
            <p:cNvSpPr/>
            <p:nvPr/>
          </p:nvSpPr>
          <p:spPr>
            <a:xfrm>
              <a:off x="6699600" y="2286360"/>
              <a:ext cx="2443680" cy="2856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7b0e4">
                <a:alpha val="66000"/>
              </a:srgb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5" name="CustomShape 7"/>
            <p:cNvSpPr/>
            <p:nvPr/>
          </p:nvSpPr>
          <p:spPr>
            <a:xfrm>
              <a:off x="7000920" y="-6120"/>
              <a:ext cx="2139840" cy="5149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0e4">
                <a:alpha val="50000"/>
              </a:srgb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6" name="CustomShape 8"/>
            <p:cNvSpPr/>
            <p:nvPr/>
          </p:nvSpPr>
          <p:spPr>
            <a:xfrm>
              <a:off x="8174160" y="-6120"/>
              <a:ext cx="966600" cy="5149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2e83c3">
                <a:alpha val="70000"/>
              </a:srgb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7" name="CustomShape 9"/>
            <p:cNvSpPr/>
            <p:nvPr/>
          </p:nvSpPr>
          <p:spPr>
            <a:xfrm>
              <a:off x="8204400" y="-6120"/>
              <a:ext cx="936360" cy="5149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6292">
                <a:alpha val="80000"/>
              </a:srgb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8" name="CustomShape 10"/>
            <p:cNvSpPr/>
            <p:nvPr/>
          </p:nvSpPr>
          <p:spPr>
            <a:xfrm>
              <a:off x="7778880" y="2692800"/>
              <a:ext cx="1361880" cy="2450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7b0e4">
                <a:alpha val="66000"/>
              </a:srgb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9" name="CustomShape 11"/>
            <p:cNvSpPr/>
            <p:nvPr/>
          </p:nvSpPr>
          <p:spPr>
            <a:xfrm>
              <a:off x="360" y="3010320"/>
              <a:ext cx="335160" cy="2132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fcbef">
                <a:alpha val="70000"/>
              </a:srgb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50" name="PlaceHolder 1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251" name="PlaceHolder 1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4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6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jpeg"/><Relationship Id="rId3" Type="http://schemas.openxmlformats.org/officeDocument/2006/relationships/image" Target="../media/image36.jpeg"/><Relationship Id="rId4" Type="http://schemas.openxmlformats.org/officeDocument/2006/relationships/slideLayout" Target="../slideLayouts/slideLayout6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6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image" Target="../media/image39.jpeg"/><Relationship Id="rId3" Type="http://schemas.openxmlformats.org/officeDocument/2006/relationships/image" Target="../media/image40.jpeg"/><Relationship Id="rId4" Type="http://schemas.openxmlformats.org/officeDocument/2006/relationships/slideLayout" Target="../slideLayouts/slideLayout6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image" Target="../media/image42.jpeg"/><Relationship Id="rId3" Type="http://schemas.openxmlformats.org/officeDocument/2006/relationships/image" Target="../media/image43.jpeg"/><Relationship Id="rId4" Type="http://schemas.openxmlformats.org/officeDocument/2006/relationships/slideLayout" Target="../slideLayouts/slideLayout6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4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7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6.gif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2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54;p13" descr=""/>
          <p:cNvPicPr/>
          <p:nvPr/>
        </p:nvPicPr>
        <p:blipFill>
          <a:blip r:embed="rId1"/>
          <a:srcRect l="0" t="28343" r="0" b="48765"/>
          <a:stretch/>
        </p:blipFill>
        <p:spPr>
          <a:xfrm>
            <a:off x="-171720" y="1152000"/>
            <a:ext cx="9314280" cy="3990240"/>
          </a:xfrm>
          <a:prstGeom prst="rect">
            <a:avLst/>
          </a:prstGeom>
          <a:ln>
            <a:noFill/>
          </a:ln>
        </p:spPr>
      </p:pic>
      <p:sp>
        <p:nvSpPr>
          <p:cNvPr id="289" name="CustomShape 1"/>
          <p:cNvSpPr/>
          <p:nvPr/>
        </p:nvSpPr>
        <p:spPr>
          <a:xfrm>
            <a:off x="175680" y="2571840"/>
            <a:ext cx="6397560" cy="86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1" lang="fr-FR" sz="4800" spc="-1" strike="noStrike">
                <a:solidFill>
                  <a:srgbClr val="ffffff"/>
                </a:solidFill>
                <a:latin typeface="Lato"/>
                <a:ea typeface="Lato"/>
              </a:rPr>
              <a:t>NLP Tripadvisor</a:t>
            </a:r>
            <a:endParaRPr b="0" lang="fr-FR" sz="4800" spc="-1" strike="noStrike">
              <a:latin typeface="Arial"/>
            </a:endParaRPr>
          </a:p>
        </p:txBody>
      </p:sp>
      <p:sp>
        <p:nvSpPr>
          <p:cNvPr id="290" name="CustomShape 2"/>
          <p:cNvSpPr/>
          <p:nvPr/>
        </p:nvSpPr>
        <p:spPr>
          <a:xfrm>
            <a:off x="184320" y="3359520"/>
            <a:ext cx="6397560" cy="52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ffffff"/>
                </a:solidFill>
                <a:latin typeface="Lato"/>
                <a:ea typeface="Lato"/>
              </a:rPr>
              <a:t>Machine Learning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270000" y="4062240"/>
            <a:ext cx="1024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4"/>
          <p:cNvSpPr/>
          <p:nvPr/>
        </p:nvSpPr>
        <p:spPr>
          <a:xfrm>
            <a:off x="184320" y="4624560"/>
            <a:ext cx="133488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1" lang="fr-FR" sz="1200" spc="-1" strike="noStrike">
                <a:solidFill>
                  <a:srgbClr val="ffffff"/>
                </a:solidFill>
                <a:latin typeface="Lato"/>
                <a:ea typeface="Lato"/>
              </a:rPr>
              <a:t>Groupe 2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293" name="CustomShape 5"/>
          <p:cNvSpPr/>
          <p:nvPr/>
        </p:nvSpPr>
        <p:spPr>
          <a:xfrm>
            <a:off x="6304680" y="4624560"/>
            <a:ext cx="255384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</a:pPr>
            <a:r>
              <a:rPr b="1" lang="fr-FR" sz="1200" spc="-1" strike="noStrike">
                <a:solidFill>
                  <a:srgbClr val="ffffff"/>
                </a:solidFill>
                <a:latin typeface="Lato"/>
                <a:ea typeface="Lato"/>
              </a:rPr>
              <a:t>Ecole IA Microsoft  | 9/6 2020</a:t>
            </a:r>
            <a:endParaRPr b="0" lang="fr-FR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457200" y="205920"/>
            <a:ext cx="8227440" cy="85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Preprocessing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362" name="CustomShape 2"/>
          <p:cNvSpPr/>
          <p:nvPr/>
        </p:nvSpPr>
        <p:spPr>
          <a:xfrm>
            <a:off x="457200" y="1199880"/>
            <a:ext cx="8227440" cy="339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09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Traitement des notes : 0...50 → 0 ou 1</a:t>
            </a:r>
            <a:endParaRPr b="0" lang="fr-FR" sz="32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Traitement des commentaires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363" name="CustomShape 3"/>
          <p:cNvSpPr/>
          <p:nvPr/>
        </p:nvSpPr>
        <p:spPr>
          <a:xfrm>
            <a:off x="6553080" y="4767480"/>
            <a:ext cx="213156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94A0C1C-D132-455A-B5C4-F2AA1F2F8AF0}" type="slidenum">
              <a:rPr b="0" lang="fr-FR" sz="1600" spc="-1" strike="noStrike">
                <a:solidFill>
                  <a:srgbClr val="8b8b8b"/>
                </a:solidFill>
                <a:latin typeface="Calibri"/>
                <a:ea typeface="DejaVu Sans"/>
              </a:rPr>
              <a:t>&lt;numéro&gt;</a:t>
            </a:fld>
            <a:r>
              <a:rPr b="0" lang="fr-FR" sz="1600" spc="-1" strike="noStrike">
                <a:solidFill>
                  <a:srgbClr val="8b8b8b"/>
                </a:solidFill>
                <a:latin typeface="Calibri"/>
                <a:ea typeface="DejaVu Sans"/>
              </a:rPr>
              <a:t>/11</a:t>
            </a:r>
            <a:endParaRPr b="0" lang="fr-F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457200" y="205920"/>
            <a:ext cx="8227440" cy="85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Preprocessing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457200" y="1199880"/>
            <a:ext cx="8227440" cy="339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09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Analyse des données : trio « très, chambre, a »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366" name="CustomShape 3"/>
          <p:cNvSpPr/>
          <p:nvPr/>
        </p:nvSpPr>
        <p:spPr>
          <a:xfrm>
            <a:off x="6553080" y="4767480"/>
            <a:ext cx="213156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8DCB19D-78C9-4554-9559-F4B7B08C0914}" type="slidenum">
              <a:rPr b="0" lang="fr-FR" sz="1600" spc="-1" strike="noStrike">
                <a:solidFill>
                  <a:srgbClr val="8b8b8b"/>
                </a:solidFill>
                <a:latin typeface="Calibri"/>
                <a:ea typeface="DejaVu Sans"/>
              </a:rPr>
              <a:t>&lt;numéro&gt;</a:t>
            </a:fld>
            <a:r>
              <a:rPr b="0" lang="fr-FR" sz="1600" spc="-1" strike="noStrike">
                <a:solidFill>
                  <a:srgbClr val="8b8b8b"/>
                </a:solidFill>
                <a:latin typeface="Calibri"/>
                <a:ea typeface="DejaVu Sans"/>
              </a:rPr>
              <a:t>/11</a:t>
            </a:r>
            <a:endParaRPr b="0" lang="fr-FR" sz="1600" spc="-1" strike="noStrike">
              <a:latin typeface="Arial"/>
            </a:endParaRPr>
          </a:p>
        </p:txBody>
      </p:sp>
      <p:pic>
        <p:nvPicPr>
          <p:cNvPr id="367" name="" descr=""/>
          <p:cNvPicPr/>
          <p:nvPr/>
        </p:nvPicPr>
        <p:blipFill>
          <a:blip r:embed="rId1"/>
          <a:srcRect l="22423" t="22953" r="68934" b="70994"/>
          <a:stretch/>
        </p:blipFill>
        <p:spPr>
          <a:xfrm>
            <a:off x="891360" y="2088000"/>
            <a:ext cx="1827720" cy="719280"/>
          </a:xfrm>
          <a:prstGeom prst="rect">
            <a:avLst/>
          </a:prstGeom>
          <a:ln>
            <a:noFill/>
          </a:ln>
        </p:spPr>
      </p:pic>
      <p:pic>
        <p:nvPicPr>
          <p:cNvPr id="368" name="" descr=""/>
          <p:cNvPicPr/>
          <p:nvPr/>
        </p:nvPicPr>
        <p:blipFill>
          <a:blip r:embed="rId2"/>
          <a:srcRect l="20060" t="62643" r="53973" b="7953"/>
          <a:stretch/>
        </p:blipFill>
        <p:spPr>
          <a:xfrm>
            <a:off x="2736360" y="2016000"/>
            <a:ext cx="3507120" cy="2231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457200" y="406080"/>
            <a:ext cx="82281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  <a:ea typeface="DejaVu Sans"/>
              </a:rPr>
              <a:t>Naive Bayes Multinomial NB 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370" name="CustomShape 2"/>
          <p:cNvSpPr/>
          <p:nvPr/>
        </p:nvSpPr>
        <p:spPr>
          <a:xfrm>
            <a:off x="457200" y="1168920"/>
            <a:ext cx="8228160" cy="58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457200" indent="-4561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  <a:ea typeface="DejaVu Sans"/>
              </a:rPr>
              <a:t>Pourquoi? </a:t>
            </a:r>
            <a:endParaRPr b="0" lang="fr-FR" sz="2800" spc="-1" strike="noStrike">
              <a:latin typeface="Arial"/>
            </a:endParaRPr>
          </a:p>
          <a:p>
            <a:pPr marL="457200" indent="-4561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  <a:ea typeface="DejaVu Sans"/>
              </a:rPr>
              <a:t>Quels sont les résultats? </a:t>
            </a:r>
            <a:endParaRPr b="0" lang="fr-FR" sz="2800" spc="-1" strike="noStrike">
              <a:latin typeface="Arial"/>
            </a:endParaRPr>
          </a:p>
        </p:txBody>
      </p:sp>
      <p:pic>
        <p:nvPicPr>
          <p:cNvPr id="371" name="Image 6" descr=""/>
          <p:cNvPicPr/>
          <p:nvPr/>
        </p:nvPicPr>
        <p:blipFill>
          <a:blip r:embed="rId1"/>
          <a:stretch/>
        </p:blipFill>
        <p:spPr>
          <a:xfrm>
            <a:off x="3735000" y="2271600"/>
            <a:ext cx="1672200" cy="234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457200" y="406080"/>
            <a:ext cx="82281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  <a:ea typeface="DejaVu Sans"/>
              </a:rPr>
              <a:t>Naive Bayes Multinomial NB 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373" name="CustomShape 2"/>
          <p:cNvSpPr/>
          <p:nvPr/>
        </p:nvSpPr>
        <p:spPr>
          <a:xfrm>
            <a:off x="457200" y="1168920"/>
            <a:ext cx="8228160" cy="58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457200" indent="-4561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  <a:ea typeface="DejaVu Sans"/>
              </a:rPr>
              <a:t>Pourquoi? </a:t>
            </a:r>
            <a:endParaRPr b="0" lang="fr-FR" sz="2800" spc="-1" strike="noStrike">
              <a:latin typeface="Arial"/>
            </a:endParaRPr>
          </a:p>
          <a:p>
            <a:pPr marL="457200" indent="-4561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  <a:ea typeface="DejaVu Sans"/>
              </a:rPr>
              <a:t>Quels sont les résultats? </a:t>
            </a:r>
            <a:endParaRPr b="0" lang="fr-FR" sz="2800" spc="-1" strike="noStrike">
              <a:latin typeface="Arial"/>
            </a:endParaRPr>
          </a:p>
        </p:txBody>
      </p:sp>
      <p:pic>
        <p:nvPicPr>
          <p:cNvPr id="374" name="Image 3" descr=""/>
          <p:cNvPicPr/>
          <p:nvPr/>
        </p:nvPicPr>
        <p:blipFill>
          <a:blip r:embed="rId1"/>
          <a:stretch/>
        </p:blipFill>
        <p:spPr>
          <a:xfrm>
            <a:off x="0" y="2626920"/>
            <a:ext cx="3867480" cy="2047680"/>
          </a:xfrm>
          <a:prstGeom prst="rect">
            <a:avLst/>
          </a:prstGeom>
          <a:ln>
            <a:noFill/>
          </a:ln>
        </p:spPr>
      </p:pic>
      <p:pic>
        <p:nvPicPr>
          <p:cNvPr id="375" name="Image 4" descr=""/>
          <p:cNvPicPr/>
          <p:nvPr/>
        </p:nvPicPr>
        <p:blipFill>
          <a:blip r:embed="rId2"/>
          <a:stretch/>
        </p:blipFill>
        <p:spPr>
          <a:xfrm>
            <a:off x="4072320" y="3038400"/>
            <a:ext cx="717120" cy="1355400"/>
          </a:xfrm>
          <a:prstGeom prst="rect">
            <a:avLst/>
          </a:prstGeom>
          <a:ln>
            <a:noFill/>
          </a:ln>
        </p:spPr>
      </p:pic>
      <p:pic>
        <p:nvPicPr>
          <p:cNvPr id="376" name="Image 5" descr=""/>
          <p:cNvPicPr/>
          <p:nvPr/>
        </p:nvPicPr>
        <p:blipFill>
          <a:blip r:embed="rId3"/>
          <a:stretch/>
        </p:blipFill>
        <p:spPr>
          <a:xfrm>
            <a:off x="4993920" y="3038400"/>
            <a:ext cx="4066200" cy="1224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457200" y="406080"/>
            <a:ext cx="82281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  <a:ea typeface="DejaVu Sans"/>
              </a:rPr>
              <a:t>Complement Naive Bayes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378" name="CustomShape 2"/>
          <p:cNvSpPr/>
          <p:nvPr/>
        </p:nvSpPr>
        <p:spPr>
          <a:xfrm>
            <a:off x="457200" y="1228320"/>
            <a:ext cx="8228160" cy="58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571680" indent="-570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  <a:ea typeface="DejaVu Sans"/>
              </a:rPr>
              <a:t>Pourquoi? </a:t>
            </a:r>
            <a:endParaRPr b="0" lang="fr-FR" sz="2800" spc="-1" strike="noStrike">
              <a:latin typeface="Arial"/>
            </a:endParaRPr>
          </a:p>
          <a:p>
            <a:pPr marL="571680" indent="-570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  <a:ea typeface="DejaVu Sans"/>
              </a:rPr>
              <a:t>Les résultats diffèrent-ils? </a:t>
            </a:r>
            <a:endParaRPr b="0" lang="fr-FR" sz="2800" spc="-1" strike="noStrike">
              <a:latin typeface="Arial"/>
            </a:endParaRPr>
          </a:p>
        </p:txBody>
      </p:sp>
      <p:pic>
        <p:nvPicPr>
          <p:cNvPr id="379" name="Image 7" descr=""/>
          <p:cNvPicPr/>
          <p:nvPr/>
        </p:nvPicPr>
        <p:blipFill>
          <a:blip r:embed="rId1"/>
          <a:stretch/>
        </p:blipFill>
        <p:spPr>
          <a:xfrm>
            <a:off x="1323720" y="2115720"/>
            <a:ext cx="6407640" cy="2558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457200" y="406080"/>
            <a:ext cx="82281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  <a:ea typeface="DejaVu Sans"/>
              </a:rPr>
              <a:t>Complement Naive Bayes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381" name="CustomShape 2"/>
          <p:cNvSpPr/>
          <p:nvPr/>
        </p:nvSpPr>
        <p:spPr>
          <a:xfrm>
            <a:off x="457200" y="1228320"/>
            <a:ext cx="8228160" cy="58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571680" indent="-570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  <a:ea typeface="DejaVu Sans"/>
              </a:rPr>
              <a:t>Pourquoi? </a:t>
            </a:r>
            <a:endParaRPr b="0" lang="fr-FR" sz="2800" spc="-1" strike="noStrike">
              <a:latin typeface="Arial"/>
            </a:endParaRPr>
          </a:p>
          <a:p>
            <a:pPr marL="571680" indent="-570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  <a:ea typeface="DejaVu Sans"/>
              </a:rPr>
              <a:t>Les résultats diffèrent-ils? </a:t>
            </a:r>
            <a:endParaRPr b="0" lang="fr-FR" sz="2800" spc="-1" strike="noStrike">
              <a:latin typeface="Arial"/>
            </a:endParaRPr>
          </a:p>
        </p:txBody>
      </p:sp>
      <p:pic>
        <p:nvPicPr>
          <p:cNvPr id="382" name="Image 3" descr=""/>
          <p:cNvPicPr/>
          <p:nvPr/>
        </p:nvPicPr>
        <p:blipFill>
          <a:blip r:embed="rId1"/>
          <a:stretch/>
        </p:blipFill>
        <p:spPr>
          <a:xfrm>
            <a:off x="18720" y="2408400"/>
            <a:ext cx="4446720" cy="2013480"/>
          </a:xfrm>
          <a:prstGeom prst="rect">
            <a:avLst/>
          </a:prstGeom>
          <a:ln>
            <a:noFill/>
          </a:ln>
        </p:spPr>
      </p:pic>
      <p:pic>
        <p:nvPicPr>
          <p:cNvPr id="383" name="Image 4" descr=""/>
          <p:cNvPicPr/>
          <p:nvPr/>
        </p:nvPicPr>
        <p:blipFill>
          <a:blip r:embed="rId2"/>
          <a:stretch/>
        </p:blipFill>
        <p:spPr>
          <a:xfrm>
            <a:off x="4091400" y="3004920"/>
            <a:ext cx="1095120" cy="821160"/>
          </a:xfrm>
          <a:prstGeom prst="rect">
            <a:avLst/>
          </a:prstGeom>
          <a:ln>
            <a:noFill/>
          </a:ln>
        </p:spPr>
      </p:pic>
      <p:pic>
        <p:nvPicPr>
          <p:cNvPr id="384" name="Image 5" descr=""/>
          <p:cNvPicPr/>
          <p:nvPr/>
        </p:nvPicPr>
        <p:blipFill>
          <a:blip r:embed="rId3"/>
          <a:stretch/>
        </p:blipFill>
        <p:spPr>
          <a:xfrm>
            <a:off x="5249160" y="2531880"/>
            <a:ext cx="3893760" cy="189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ustomShape 1"/>
          <p:cNvSpPr/>
          <p:nvPr/>
        </p:nvSpPr>
        <p:spPr>
          <a:xfrm>
            <a:off x="457200" y="406080"/>
            <a:ext cx="82281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  <a:ea typeface="DejaVu Sans"/>
              </a:rPr>
              <a:t>xgboostclassifier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386" name="CustomShape 2"/>
          <p:cNvSpPr/>
          <p:nvPr/>
        </p:nvSpPr>
        <p:spPr>
          <a:xfrm>
            <a:off x="457200" y="1128600"/>
            <a:ext cx="8228160" cy="87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457200" indent="-4561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  <a:ea typeface="DejaVu Sans"/>
              </a:rPr>
              <a:t>Qu’est ce que c’est?</a:t>
            </a:r>
            <a:endParaRPr b="0" lang="fr-FR" sz="2800" spc="-1" strike="noStrike">
              <a:latin typeface="Arial"/>
            </a:endParaRPr>
          </a:p>
          <a:p>
            <a:pPr marL="457200" indent="-4561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  <a:ea typeface="DejaVu Sans"/>
              </a:rPr>
              <a:t>Quand l’utilises t-on?</a:t>
            </a:r>
            <a:endParaRPr b="0" lang="fr-FR" sz="2800" spc="-1" strike="noStrike">
              <a:latin typeface="Arial"/>
            </a:endParaRPr>
          </a:p>
          <a:p>
            <a:pPr marL="457200" indent="-4561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  <a:ea typeface="DejaVu Sans"/>
              </a:rPr>
              <a:t>Performance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CustomShape 1"/>
          <p:cNvSpPr/>
          <p:nvPr/>
        </p:nvSpPr>
        <p:spPr>
          <a:xfrm>
            <a:off x="457200" y="406080"/>
            <a:ext cx="82281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  <a:ea typeface="DejaVu Sans"/>
              </a:rPr>
              <a:t>xgboostclassifier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388" name="CustomShape 2"/>
          <p:cNvSpPr/>
          <p:nvPr/>
        </p:nvSpPr>
        <p:spPr>
          <a:xfrm>
            <a:off x="457200" y="1128600"/>
            <a:ext cx="8228160" cy="87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457200" indent="-4561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  <a:ea typeface="DejaVu Sans"/>
              </a:rPr>
              <a:t>Qu’est ce que c’est?</a:t>
            </a:r>
            <a:endParaRPr b="0" lang="fr-FR" sz="2800" spc="-1" strike="noStrike">
              <a:latin typeface="Arial"/>
            </a:endParaRPr>
          </a:p>
          <a:p>
            <a:pPr marL="457200" indent="-4561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  <a:ea typeface="DejaVu Sans"/>
              </a:rPr>
              <a:t>Quand l’utilises t-on?</a:t>
            </a:r>
            <a:endParaRPr b="0" lang="fr-FR" sz="2800" spc="-1" strike="noStrike">
              <a:latin typeface="Arial"/>
            </a:endParaRPr>
          </a:p>
          <a:p>
            <a:pPr marL="457200" indent="-4561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  <a:ea typeface="DejaVu Sans"/>
              </a:rPr>
              <a:t>Performance</a:t>
            </a:r>
            <a:endParaRPr b="0" lang="fr-FR" sz="2800" spc="-1" strike="noStrike">
              <a:latin typeface="Arial"/>
            </a:endParaRPr>
          </a:p>
        </p:txBody>
      </p:sp>
      <p:pic>
        <p:nvPicPr>
          <p:cNvPr id="389" name="Image 3" descr=""/>
          <p:cNvPicPr/>
          <p:nvPr/>
        </p:nvPicPr>
        <p:blipFill>
          <a:blip r:embed="rId1"/>
          <a:stretch/>
        </p:blipFill>
        <p:spPr>
          <a:xfrm>
            <a:off x="0" y="2549520"/>
            <a:ext cx="4028040" cy="2035080"/>
          </a:xfrm>
          <a:prstGeom prst="rect">
            <a:avLst/>
          </a:prstGeom>
          <a:ln>
            <a:noFill/>
          </a:ln>
        </p:spPr>
      </p:pic>
      <p:pic>
        <p:nvPicPr>
          <p:cNvPr id="390" name="Image 4" descr=""/>
          <p:cNvPicPr/>
          <p:nvPr/>
        </p:nvPicPr>
        <p:blipFill>
          <a:blip r:embed="rId2"/>
          <a:stretch/>
        </p:blipFill>
        <p:spPr>
          <a:xfrm>
            <a:off x="5539320" y="2987640"/>
            <a:ext cx="3445560" cy="1040400"/>
          </a:xfrm>
          <a:prstGeom prst="rect">
            <a:avLst/>
          </a:prstGeom>
          <a:ln>
            <a:noFill/>
          </a:ln>
        </p:spPr>
      </p:pic>
      <p:pic>
        <p:nvPicPr>
          <p:cNvPr id="391" name="Image 5" descr=""/>
          <p:cNvPicPr/>
          <p:nvPr/>
        </p:nvPicPr>
        <p:blipFill>
          <a:blip r:embed="rId3"/>
          <a:stretch/>
        </p:blipFill>
        <p:spPr>
          <a:xfrm>
            <a:off x="4266720" y="3179520"/>
            <a:ext cx="1033560" cy="775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457200" y="205920"/>
            <a:ext cx="8227440" cy="85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SVM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393" name="CustomShape 2"/>
          <p:cNvSpPr/>
          <p:nvPr/>
        </p:nvSpPr>
        <p:spPr>
          <a:xfrm>
            <a:off x="457200" y="1199880"/>
            <a:ext cx="8227440" cy="339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09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Data spliting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394" name="CustomShape 3"/>
          <p:cNvSpPr/>
          <p:nvPr/>
        </p:nvSpPr>
        <p:spPr>
          <a:xfrm>
            <a:off x="6553080" y="4767480"/>
            <a:ext cx="213156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2859FB0-E265-4F8D-90C7-570D71505363}" type="slidenum">
              <a:rPr b="0" lang="fr-FR" sz="1600" spc="-1" strike="noStrike">
                <a:solidFill>
                  <a:srgbClr val="8b8b8b"/>
                </a:solidFill>
                <a:latin typeface="Calibri"/>
                <a:ea typeface="DejaVu Sans"/>
              </a:rPr>
              <a:t>&lt;numéro&gt;</a:t>
            </a:fld>
            <a:r>
              <a:rPr b="0" lang="fr-FR" sz="1600" spc="-1" strike="noStrike">
                <a:solidFill>
                  <a:srgbClr val="8b8b8b"/>
                </a:solidFill>
                <a:latin typeface="Calibri"/>
                <a:ea typeface="DejaVu Sans"/>
              </a:rPr>
              <a:t>/11</a:t>
            </a:r>
            <a:endParaRPr b="0" lang="fr-F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ustomShape 1"/>
          <p:cNvSpPr/>
          <p:nvPr/>
        </p:nvSpPr>
        <p:spPr>
          <a:xfrm>
            <a:off x="457200" y="205920"/>
            <a:ext cx="8227440" cy="85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SVM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396" name="CustomShape 2"/>
          <p:cNvSpPr/>
          <p:nvPr/>
        </p:nvSpPr>
        <p:spPr>
          <a:xfrm>
            <a:off x="457200" y="1199880"/>
            <a:ext cx="8227440" cy="339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09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Modèle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397" name="CustomShape 3"/>
          <p:cNvSpPr/>
          <p:nvPr/>
        </p:nvSpPr>
        <p:spPr>
          <a:xfrm>
            <a:off x="6553080" y="4767480"/>
            <a:ext cx="213156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D297A67-55B5-4901-A0FC-AB5A37BBB80F}" type="slidenum">
              <a:rPr b="0" lang="fr-FR" sz="1600" spc="-1" strike="noStrike">
                <a:solidFill>
                  <a:srgbClr val="8b8b8b"/>
                </a:solidFill>
                <a:latin typeface="Calibri"/>
                <a:ea typeface="DejaVu Sans"/>
              </a:rPr>
              <a:t>&lt;numéro&gt;</a:t>
            </a:fld>
            <a:r>
              <a:rPr b="0" lang="fr-FR" sz="1600" spc="-1" strike="noStrike">
                <a:solidFill>
                  <a:srgbClr val="8b8b8b"/>
                </a:solidFill>
                <a:latin typeface="Calibri"/>
                <a:ea typeface="DejaVu Sans"/>
              </a:rPr>
              <a:t>/11</a:t>
            </a:r>
            <a:endParaRPr b="0" lang="fr-F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507600" y="456840"/>
            <a:ext cx="6446520" cy="1162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fr-FR" sz="3600" spc="-1" strike="noStrike">
                <a:solidFill>
                  <a:srgbClr val="000000"/>
                </a:solidFill>
                <a:latin typeface="Trebuchet MS"/>
                <a:ea typeface="Trebuchet MS"/>
              </a:rPr>
              <a:t>Introduction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295" name="CustomShape 2"/>
          <p:cNvSpPr/>
          <p:nvPr/>
        </p:nvSpPr>
        <p:spPr>
          <a:xfrm>
            <a:off x="6442920" y="4586040"/>
            <a:ext cx="511560" cy="163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3"/>
          <p:cNvSpPr/>
          <p:nvPr/>
        </p:nvSpPr>
        <p:spPr>
          <a:xfrm>
            <a:off x="507600" y="1620360"/>
            <a:ext cx="6446520" cy="3522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noAutofit/>
          </a:bodyPr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fr-FR" sz="2700" spc="-1" strike="noStrike">
                <a:solidFill>
                  <a:srgbClr val="404040"/>
                </a:solidFill>
                <a:latin typeface="Trebuchet MS"/>
                <a:ea typeface="Trebuchet MS"/>
              </a:rPr>
              <a:t>Groupe</a:t>
            </a:r>
            <a:endParaRPr b="0" lang="fr-FR" sz="27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fr-FR" sz="2700" spc="-1" strike="noStrike">
                <a:solidFill>
                  <a:srgbClr val="404040"/>
                </a:solidFill>
                <a:latin typeface="Trebuchet MS"/>
                <a:ea typeface="Trebuchet MS"/>
              </a:rPr>
              <a:t>Objectif : analyse commentaires d’hôtel</a:t>
            </a:r>
            <a:endParaRPr b="0" lang="fr-FR" sz="27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fr-FR" sz="2700" spc="-1" strike="noStrike">
                <a:solidFill>
                  <a:srgbClr val="404040"/>
                </a:solidFill>
                <a:latin typeface="Trebuchet MS"/>
                <a:ea typeface="Trebuchet MS"/>
              </a:rPr>
              <a:t>Problèmes rencontrés</a:t>
            </a:r>
            <a:endParaRPr b="0" lang="fr-FR" sz="2700" spc="-1" strike="noStrike">
              <a:latin typeface="Arial"/>
            </a:endParaRPr>
          </a:p>
        </p:txBody>
      </p:sp>
      <p:pic>
        <p:nvPicPr>
          <p:cNvPr id="297" name="trip.png" descr=""/>
          <p:cNvPicPr/>
          <p:nvPr/>
        </p:nvPicPr>
        <p:blipFill>
          <a:blip r:embed="rId1"/>
          <a:stretch/>
        </p:blipFill>
        <p:spPr>
          <a:xfrm>
            <a:off x="5472000" y="3076200"/>
            <a:ext cx="3056400" cy="149472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457200" y="205920"/>
            <a:ext cx="8227440" cy="85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SVM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399" name="CustomShape 2"/>
          <p:cNvSpPr/>
          <p:nvPr/>
        </p:nvSpPr>
        <p:spPr>
          <a:xfrm>
            <a:off x="457200" y="1199880"/>
            <a:ext cx="8227440" cy="339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09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Résultats : accuracy 0.89, rmse 0.01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400" name="CustomShape 3"/>
          <p:cNvSpPr/>
          <p:nvPr/>
        </p:nvSpPr>
        <p:spPr>
          <a:xfrm>
            <a:off x="6553080" y="4767480"/>
            <a:ext cx="213156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3532B7B-4BF7-4CD4-8E06-4965019E522F}" type="slidenum">
              <a:rPr b="0" lang="fr-FR" sz="1600" spc="-1" strike="noStrike">
                <a:solidFill>
                  <a:srgbClr val="8b8b8b"/>
                </a:solidFill>
                <a:latin typeface="Calibri"/>
                <a:ea typeface="DejaVu Sans"/>
              </a:rPr>
              <a:t>&lt;numéro&gt;</a:t>
            </a:fld>
            <a:r>
              <a:rPr b="0" lang="fr-FR" sz="1600" spc="-1" strike="noStrike">
                <a:solidFill>
                  <a:srgbClr val="8b8b8b"/>
                </a:solidFill>
                <a:latin typeface="Calibri"/>
                <a:ea typeface="DejaVu Sans"/>
              </a:rPr>
              <a:t>/11</a:t>
            </a:r>
            <a:endParaRPr b="0" lang="fr-FR" sz="1600" spc="-1" strike="noStrike">
              <a:latin typeface="Arial"/>
            </a:endParaRPr>
          </a:p>
        </p:txBody>
      </p:sp>
      <p:pic>
        <p:nvPicPr>
          <p:cNvPr id="401" name="" descr=""/>
          <p:cNvPicPr/>
          <p:nvPr/>
        </p:nvPicPr>
        <p:blipFill>
          <a:blip r:embed="rId1"/>
          <a:srcRect l="19661" t="54651" r="55946" b="15955"/>
          <a:stretch/>
        </p:blipFill>
        <p:spPr>
          <a:xfrm>
            <a:off x="1800000" y="1839240"/>
            <a:ext cx="4031280" cy="2047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ustomShape 1"/>
          <p:cNvSpPr/>
          <p:nvPr/>
        </p:nvSpPr>
        <p:spPr>
          <a:xfrm>
            <a:off x="507600" y="456840"/>
            <a:ext cx="6446520" cy="1162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fr-FR" sz="5400" spc="-1" strike="noStrike">
                <a:solidFill>
                  <a:srgbClr val="000000"/>
                </a:solidFill>
                <a:latin typeface="Trebuchet MS"/>
                <a:ea typeface="Trebuchet MS"/>
              </a:rPr>
              <a:t>Conclusion</a:t>
            </a:r>
            <a:endParaRPr b="0" lang="fr-FR" sz="5400" spc="-1" strike="noStrike">
              <a:latin typeface="Arial"/>
            </a:endParaRPr>
          </a:p>
        </p:txBody>
      </p:sp>
      <p:sp>
        <p:nvSpPr>
          <p:cNvPr id="403" name="CustomShape 2"/>
          <p:cNvSpPr/>
          <p:nvPr/>
        </p:nvSpPr>
        <p:spPr>
          <a:xfrm>
            <a:off x="678960" y="1934640"/>
            <a:ext cx="6446520" cy="3522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noAutofit/>
          </a:bodyPr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fr-FR" sz="2700" spc="-1" strike="noStrike">
                <a:solidFill>
                  <a:srgbClr val="404040"/>
                </a:solidFill>
                <a:latin typeface="Trebuchet MS"/>
                <a:ea typeface="Trebuchet MS"/>
              </a:rPr>
              <a:t>Application créée</a:t>
            </a:r>
            <a:endParaRPr b="0" lang="fr-FR" sz="27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fr-FR" sz="2700" spc="-1" strike="noStrike">
                <a:solidFill>
                  <a:srgbClr val="404040"/>
                </a:solidFill>
                <a:latin typeface="Trebuchet MS"/>
                <a:ea typeface="Trebuchet MS"/>
              </a:rPr>
              <a:t>Compromis sur méthodologie</a:t>
            </a:r>
            <a:endParaRPr b="0" lang="fr-FR" sz="27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fr-FR" sz="2700" spc="-1" strike="noStrike">
                <a:solidFill>
                  <a:srgbClr val="404040"/>
                </a:solidFill>
                <a:latin typeface="Trebuchet MS"/>
                <a:ea typeface="Trebuchet MS"/>
              </a:rPr>
              <a:t>Echange d’expérience</a:t>
            </a:r>
            <a:endParaRPr b="0" lang="fr-FR" sz="27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fr-FR" sz="2700" spc="-1" strike="noStrike">
                <a:solidFill>
                  <a:srgbClr val="404040"/>
                </a:solidFill>
                <a:latin typeface="Trebuchet MS"/>
                <a:ea typeface="Trebuchet MS"/>
              </a:rPr>
              <a:t>Prêt à nouveau projet</a:t>
            </a:r>
            <a:endParaRPr b="0" lang="fr-FR" sz="2700" spc="-1" strike="noStrike">
              <a:latin typeface="Arial"/>
            </a:endParaRPr>
          </a:p>
        </p:txBody>
      </p:sp>
      <p:sp>
        <p:nvSpPr>
          <p:cNvPr id="404" name="CustomShape 3"/>
          <p:cNvSpPr/>
          <p:nvPr/>
        </p:nvSpPr>
        <p:spPr>
          <a:xfrm>
            <a:off x="6442920" y="4586040"/>
            <a:ext cx="511560" cy="163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5" name="trip.png" descr=""/>
          <p:cNvPicPr/>
          <p:nvPr/>
        </p:nvPicPr>
        <p:blipFill>
          <a:blip r:embed="rId1"/>
          <a:stretch/>
        </p:blipFill>
        <p:spPr>
          <a:xfrm>
            <a:off x="5614560" y="3190320"/>
            <a:ext cx="3056400" cy="149472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293;p27" descr=""/>
          <p:cNvPicPr/>
          <p:nvPr/>
        </p:nvPicPr>
        <p:blipFill>
          <a:blip r:embed="rId1"/>
          <a:stretch/>
        </p:blipFill>
        <p:spPr>
          <a:xfrm>
            <a:off x="1834560" y="592920"/>
            <a:ext cx="5473800" cy="4105080"/>
          </a:xfrm>
          <a:prstGeom prst="rect">
            <a:avLst/>
          </a:prstGeom>
          <a:ln>
            <a:noFill/>
          </a:ln>
        </p:spPr>
      </p:pic>
      <p:sp>
        <p:nvSpPr>
          <p:cNvPr id="407" name="CustomShape 1"/>
          <p:cNvSpPr/>
          <p:nvPr/>
        </p:nvSpPr>
        <p:spPr>
          <a:xfrm>
            <a:off x="5508000" y="713520"/>
            <a:ext cx="1659240" cy="52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</a:pPr>
            <a:r>
              <a:rPr b="1" lang="fr-FR" sz="2400" spc="-1" strike="noStrike">
                <a:solidFill>
                  <a:srgbClr val="ffffff"/>
                </a:solidFill>
                <a:latin typeface="Lato"/>
                <a:ea typeface="Lato"/>
              </a:rPr>
              <a:t>MERCI !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408" name="CustomShape 2"/>
          <p:cNvSpPr/>
          <p:nvPr/>
        </p:nvSpPr>
        <p:spPr>
          <a:xfrm>
            <a:off x="936000" y="2941200"/>
            <a:ext cx="6446520" cy="1162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fr-FR" sz="5400" spc="-1" strike="noStrike">
                <a:solidFill>
                  <a:srgbClr val="000000"/>
                </a:solidFill>
                <a:latin typeface="Trebuchet MS"/>
                <a:ea typeface="Trebuchet MS"/>
              </a:rPr>
              <a:t>Questions ?</a:t>
            </a:r>
            <a:endParaRPr b="0" lang="fr-FR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4523760" y="720"/>
            <a:ext cx="4633920" cy="514224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2"/>
          <p:cNvSpPr/>
          <p:nvPr/>
        </p:nvSpPr>
        <p:spPr>
          <a:xfrm>
            <a:off x="197640" y="200520"/>
            <a:ext cx="4633920" cy="52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3d85c6"/>
                </a:solidFill>
                <a:latin typeface="Lato"/>
                <a:ea typeface="Lato"/>
              </a:rPr>
              <a:t>Contexte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00" name="CustomShape 3"/>
          <p:cNvSpPr/>
          <p:nvPr/>
        </p:nvSpPr>
        <p:spPr>
          <a:xfrm>
            <a:off x="6801840" y="2422080"/>
            <a:ext cx="12240" cy="50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dk2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4"/>
          <p:cNvSpPr/>
          <p:nvPr/>
        </p:nvSpPr>
        <p:spPr>
          <a:xfrm>
            <a:off x="1474200" y="1913760"/>
            <a:ext cx="1925640" cy="128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fr-FR" sz="2400" spc="-1" strike="noStrike">
                <a:solidFill>
                  <a:srgbClr val="f6b26b"/>
                </a:solidFill>
                <a:latin typeface="Lato"/>
                <a:ea typeface="Lato"/>
              </a:rPr>
              <a:t>53K</a:t>
            </a:r>
            <a:r>
              <a:rPr b="1" lang="fr-FR" sz="2400" spc="-1" strike="noStrike">
                <a:solidFill>
                  <a:srgbClr val="434343"/>
                </a:solidFill>
                <a:latin typeface="Lato"/>
                <a:ea typeface="Lato"/>
              </a:rPr>
              <a:t>  </a:t>
            </a:r>
            <a:r>
              <a:rPr b="1" lang="fr-FR" sz="1800" spc="-1" strike="noStrike">
                <a:solidFill>
                  <a:srgbClr val="434343"/>
                </a:solidFill>
                <a:latin typeface="Lato"/>
                <a:ea typeface="Lato"/>
              </a:rPr>
              <a:t>avis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2400" spc="-1" strike="noStrike">
                <a:solidFill>
                  <a:srgbClr val="f6b26b"/>
                </a:solidFill>
                <a:latin typeface="Lato"/>
                <a:ea typeface="Lato"/>
              </a:rPr>
              <a:t>3  </a:t>
            </a:r>
            <a:r>
              <a:rPr b="1" lang="fr-FR" sz="1800" spc="-1" strike="noStrike">
                <a:solidFill>
                  <a:srgbClr val="434343"/>
                </a:solidFill>
                <a:latin typeface="Lato"/>
                <a:ea typeface="Lato"/>
              </a:rPr>
              <a:t>colonnes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302" name="Google Shape;69;p14" descr=""/>
          <p:cNvPicPr/>
          <p:nvPr/>
        </p:nvPicPr>
        <p:blipFill>
          <a:blip r:embed="rId1"/>
          <a:stretch/>
        </p:blipFill>
        <p:spPr>
          <a:xfrm>
            <a:off x="917640" y="2193480"/>
            <a:ext cx="602640" cy="602640"/>
          </a:xfrm>
          <a:prstGeom prst="rect">
            <a:avLst/>
          </a:prstGeom>
          <a:ln>
            <a:noFill/>
          </a:ln>
        </p:spPr>
      </p:pic>
      <p:sp>
        <p:nvSpPr>
          <p:cNvPr id="303" name="CustomShape 5"/>
          <p:cNvSpPr/>
          <p:nvPr/>
        </p:nvSpPr>
        <p:spPr>
          <a:xfrm>
            <a:off x="6270120" y="3144960"/>
            <a:ext cx="1062360" cy="86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fr-FR" sz="4800" spc="-1" strike="noStrike">
                <a:solidFill>
                  <a:srgbClr val="cc4125"/>
                </a:solidFill>
                <a:latin typeface="Lato"/>
                <a:ea typeface="Lato"/>
              </a:rPr>
              <a:t>?</a:t>
            </a:r>
            <a:endParaRPr b="0" lang="fr-FR" sz="4800" spc="-1" strike="noStrike">
              <a:latin typeface="Arial"/>
            </a:endParaRPr>
          </a:p>
        </p:txBody>
      </p:sp>
      <p:sp>
        <p:nvSpPr>
          <p:cNvPr id="304" name="CustomShape 6"/>
          <p:cNvSpPr/>
          <p:nvPr/>
        </p:nvSpPr>
        <p:spPr>
          <a:xfrm>
            <a:off x="4729320" y="4320000"/>
            <a:ext cx="414396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i="1" lang="fr-FR" sz="1400" spc="-1" strike="noStrike">
                <a:solidFill>
                  <a:srgbClr val="434343"/>
                </a:solidFill>
                <a:latin typeface="Lato"/>
                <a:ea typeface="Lato"/>
              </a:rPr>
              <a:t>“</a:t>
            </a:r>
            <a:r>
              <a:rPr b="1" i="1" lang="fr-FR" sz="1400" spc="-1" strike="noStrike">
                <a:solidFill>
                  <a:srgbClr val="434343"/>
                </a:solidFill>
                <a:latin typeface="Lato"/>
                <a:ea typeface="Lato"/>
              </a:rPr>
              <a:t>Un commentaire est-il positif ?”</a:t>
            </a:r>
            <a:endParaRPr b="0" lang="fr-FR" sz="1400" spc="-1" strike="noStrike">
              <a:latin typeface="Arial"/>
            </a:endParaRPr>
          </a:p>
        </p:txBody>
      </p:sp>
      <p:pic>
        <p:nvPicPr>
          <p:cNvPr id="305" name="" descr=""/>
          <p:cNvPicPr/>
          <p:nvPr/>
        </p:nvPicPr>
        <p:blipFill>
          <a:blip r:embed="rId2"/>
          <a:stretch/>
        </p:blipFill>
        <p:spPr>
          <a:xfrm>
            <a:off x="5832000" y="1080000"/>
            <a:ext cx="1909080" cy="1033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 rot="21237000">
            <a:off x="-34560" y="393840"/>
            <a:ext cx="4037760" cy="5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fr-FR" sz="4200" spc="-1" strike="noStrike">
                <a:solidFill>
                  <a:srgbClr val="cc4125"/>
                </a:solidFill>
                <a:latin typeface="Lato"/>
                <a:ea typeface="Lato"/>
              </a:rPr>
              <a:t>Flask </a:t>
            </a:r>
            <a:r>
              <a:rPr b="1" lang="fr-FR" sz="2600" spc="-1" strike="noStrike">
                <a:solidFill>
                  <a:srgbClr val="cc0000"/>
                </a:solidFill>
                <a:latin typeface="Lato"/>
                <a:ea typeface="Lato"/>
              </a:rPr>
              <a:t> </a:t>
            </a:r>
            <a:endParaRPr b="0" lang="fr-FR" sz="2600" spc="-1" strike="noStrike">
              <a:latin typeface="Arial"/>
            </a:endParaRPr>
          </a:p>
        </p:txBody>
      </p:sp>
      <p:pic>
        <p:nvPicPr>
          <p:cNvPr id="307" name="Google Shape;107;p16" descr=""/>
          <p:cNvPicPr/>
          <p:nvPr/>
        </p:nvPicPr>
        <p:blipFill>
          <a:blip r:embed="rId1"/>
          <a:stretch/>
        </p:blipFill>
        <p:spPr>
          <a:xfrm>
            <a:off x="599400" y="2215800"/>
            <a:ext cx="1420200" cy="1420200"/>
          </a:xfrm>
          <a:prstGeom prst="rect">
            <a:avLst/>
          </a:prstGeom>
          <a:ln>
            <a:noFill/>
          </a:ln>
        </p:spPr>
      </p:pic>
      <p:sp>
        <p:nvSpPr>
          <p:cNvPr id="308" name="CustomShape 2"/>
          <p:cNvSpPr/>
          <p:nvPr/>
        </p:nvSpPr>
        <p:spPr>
          <a:xfrm>
            <a:off x="568080" y="3617640"/>
            <a:ext cx="1425960" cy="34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fr-FR" sz="1100" spc="-1" strike="noStrike">
                <a:solidFill>
                  <a:srgbClr val="434343"/>
                </a:solidFill>
                <a:latin typeface="Lato"/>
                <a:ea typeface="Lato"/>
              </a:rPr>
              <a:t>Flask Sijax </a:t>
            </a:r>
            <a:endParaRPr b="0" lang="fr-FR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100" spc="-1" strike="noStrike">
              <a:latin typeface="Arial"/>
            </a:endParaRPr>
          </a:p>
        </p:txBody>
      </p:sp>
      <p:pic>
        <p:nvPicPr>
          <p:cNvPr id="309" name="Google Shape;109;p16" descr=""/>
          <p:cNvPicPr/>
          <p:nvPr/>
        </p:nvPicPr>
        <p:blipFill>
          <a:blip r:embed="rId2"/>
          <a:stretch/>
        </p:blipFill>
        <p:spPr>
          <a:xfrm>
            <a:off x="2808000" y="2212200"/>
            <a:ext cx="1127520" cy="1127520"/>
          </a:xfrm>
          <a:prstGeom prst="rect">
            <a:avLst/>
          </a:prstGeom>
          <a:ln>
            <a:noFill/>
          </a:ln>
        </p:spPr>
      </p:pic>
      <p:pic>
        <p:nvPicPr>
          <p:cNvPr id="310" name="Google Shape;110;p16" descr=""/>
          <p:cNvPicPr/>
          <p:nvPr/>
        </p:nvPicPr>
        <p:blipFill>
          <a:blip r:embed="rId3"/>
          <a:stretch/>
        </p:blipFill>
        <p:spPr>
          <a:xfrm>
            <a:off x="5040720" y="2215800"/>
            <a:ext cx="1172520" cy="1172520"/>
          </a:xfrm>
          <a:prstGeom prst="rect">
            <a:avLst/>
          </a:prstGeom>
          <a:ln>
            <a:noFill/>
          </a:ln>
        </p:spPr>
      </p:pic>
      <p:sp>
        <p:nvSpPr>
          <p:cNvPr id="311" name="CustomShape 3"/>
          <p:cNvSpPr/>
          <p:nvPr/>
        </p:nvSpPr>
        <p:spPr>
          <a:xfrm>
            <a:off x="2701800" y="3617640"/>
            <a:ext cx="1425960" cy="34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fr-FR" sz="1100" spc="-1" strike="noStrike">
                <a:solidFill>
                  <a:srgbClr val="434343"/>
                </a:solidFill>
                <a:latin typeface="Lato"/>
                <a:ea typeface="Lato"/>
              </a:rPr>
              <a:t>HTML </a:t>
            </a:r>
            <a:endParaRPr b="0" lang="fr-FR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100" spc="-1" strike="noStrike">
              <a:latin typeface="Arial"/>
            </a:endParaRPr>
          </a:p>
        </p:txBody>
      </p:sp>
      <p:sp>
        <p:nvSpPr>
          <p:cNvPr id="312" name="CustomShape 4"/>
          <p:cNvSpPr/>
          <p:nvPr/>
        </p:nvSpPr>
        <p:spPr>
          <a:xfrm>
            <a:off x="4911480" y="3617640"/>
            <a:ext cx="1425960" cy="34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fr-FR" sz="1100" spc="-1" strike="noStrike">
                <a:solidFill>
                  <a:srgbClr val="434343"/>
                </a:solidFill>
                <a:latin typeface="Lato"/>
                <a:ea typeface="Lato"/>
              </a:rPr>
              <a:t>CSS</a:t>
            </a:r>
            <a:endParaRPr b="0" lang="fr-FR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100" spc="-1" strike="noStrike">
              <a:latin typeface="Arial"/>
            </a:endParaRPr>
          </a:p>
        </p:txBody>
      </p:sp>
      <p:pic>
        <p:nvPicPr>
          <p:cNvPr id="313" name="Google Shape;113;p16" descr=""/>
          <p:cNvPicPr/>
          <p:nvPr/>
        </p:nvPicPr>
        <p:blipFill>
          <a:blip r:embed="rId4"/>
          <a:stretch/>
        </p:blipFill>
        <p:spPr>
          <a:xfrm>
            <a:off x="7141680" y="2139480"/>
            <a:ext cx="1127520" cy="1127520"/>
          </a:xfrm>
          <a:prstGeom prst="rect">
            <a:avLst/>
          </a:prstGeom>
          <a:ln>
            <a:noFill/>
          </a:ln>
        </p:spPr>
      </p:pic>
      <p:sp>
        <p:nvSpPr>
          <p:cNvPr id="314" name="CustomShape 5"/>
          <p:cNvSpPr/>
          <p:nvPr/>
        </p:nvSpPr>
        <p:spPr>
          <a:xfrm>
            <a:off x="6968880" y="3617640"/>
            <a:ext cx="1425960" cy="34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fr-FR" sz="1100" spc="-1" strike="noStrike">
                <a:solidFill>
                  <a:srgbClr val="434343"/>
                </a:solidFill>
                <a:latin typeface="Lato"/>
                <a:ea typeface="Lato"/>
              </a:rPr>
              <a:t>Boostrap</a:t>
            </a:r>
            <a:endParaRPr b="0" lang="fr-FR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"/>
          <p:cNvSpPr/>
          <p:nvPr/>
        </p:nvSpPr>
        <p:spPr>
          <a:xfrm rot="21237000">
            <a:off x="-110880" y="393840"/>
            <a:ext cx="4037760" cy="5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fr-FR" sz="3200" spc="-1" strike="noStrike">
                <a:solidFill>
                  <a:srgbClr val="cc0000"/>
                </a:solidFill>
                <a:latin typeface="Lato"/>
                <a:ea typeface="Lato"/>
              </a:rPr>
              <a:t>Demo Time </a:t>
            </a:r>
            <a:r>
              <a:rPr b="1" lang="fr-FR" sz="2400" spc="-1" strike="noStrike">
                <a:solidFill>
                  <a:srgbClr val="cc0000"/>
                </a:solidFill>
                <a:latin typeface="Lato"/>
                <a:ea typeface="Lato"/>
              </a:rPr>
              <a:t> 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16" name="Google Shape;120;p17" descr=""/>
          <p:cNvPicPr/>
          <p:nvPr/>
        </p:nvPicPr>
        <p:blipFill>
          <a:blip r:embed="rId1"/>
          <a:stretch/>
        </p:blipFill>
        <p:spPr>
          <a:xfrm>
            <a:off x="1020600" y="1229760"/>
            <a:ext cx="7462440" cy="358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 rot="21237000">
            <a:off x="-339480" y="393840"/>
            <a:ext cx="4037760" cy="5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fr-FR" sz="3800" spc="-1" strike="noStrike">
                <a:solidFill>
                  <a:srgbClr val="cc4125"/>
                </a:solidFill>
                <a:latin typeface="Lato"/>
                <a:ea typeface="Lato"/>
              </a:rPr>
              <a:t>Scrapping</a:t>
            </a:r>
            <a:r>
              <a:rPr b="1" lang="fr-FR" sz="3000" spc="-1" strike="noStrike">
                <a:solidFill>
                  <a:srgbClr val="cc0000"/>
                </a:solidFill>
                <a:latin typeface="Lato"/>
                <a:ea typeface="Lato"/>
              </a:rPr>
              <a:t> </a:t>
            </a:r>
            <a:endParaRPr b="0" lang="fr-FR" sz="3000" spc="-1" strike="noStrike">
              <a:latin typeface="Arial"/>
            </a:endParaRPr>
          </a:p>
        </p:txBody>
      </p:sp>
      <p:grpSp>
        <p:nvGrpSpPr>
          <p:cNvPr id="318" name="Group 2"/>
          <p:cNvGrpSpPr/>
          <p:nvPr/>
        </p:nvGrpSpPr>
        <p:grpSpPr>
          <a:xfrm>
            <a:off x="1041480" y="2775960"/>
            <a:ext cx="7545960" cy="1287000"/>
            <a:chOff x="1041480" y="2775960"/>
            <a:chExt cx="7545960" cy="1287000"/>
          </a:xfrm>
        </p:grpSpPr>
        <p:grpSp>
          <p:nvGrpSpPr>
            <p:cNvPr id="319" name="Group 3"/>
            <p:cNvGrpSpPr/>
            <p:nvPr/>
          </p:nvGrpSpPr>
          <p:grpSpPr>
            <a:xfrm>
              <a:off x="3523680" y="3050640"/>
              <a:ext cx="1284840" cy="954000"/>
              <a:chOff x="3523680" y="3050640"/>
              <a:chExt cx="1284840" cy="954000"/>
            </a:xfrm>
          </p:grpSpPr>
          <p:pic>
            <p:nvPicPr>
              <p:cNvPr id="320" name="Google Shape;57;p13" descr=""/>
              <p:cNvPicPr/>
              <p:nvPr/>
            </p:nvPicPr>
            <p:blipFill>
              <a:blip r:embed="rId1"/>
              <a:stretch/>
            </p:blipFill>
            <p:spPr>
              <a:xfrm>
                <a:off x="3943080" y="3050640"/>
                <a:ext cx="598680" cy="5986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321" name="CustomShape 4"/>
              <p:cNvSpPr/>
              <p:nvPr/>
            </p:nvSpPr>
            <p:spPr>
              <a:xfrm>
                <a:off x="3523680" y="3663720"/>
                <a:ext cx="1284840" cy="340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1" lang="fr-FR" sz="1100" spc="-1" strike="noStrike">
                    <a:solidFill>
                      <a:srgbClr val="434343"/>
                    </a:solidFill>
                    <a:latin typeface="Lato"/>
                    <a:ea typeface="Lato"/>
                  </a:rPr>
                  <a:t>   </a:t>
                </a:r>
                <a:r>
                  <a:rPr b="1" lang="fr-FR" sz="1100" spc="-1" strike="noStrike">
                    <a:solidFill>
                      <a:srgbClr val="434343"/>
                    </a:solidFill>
                    <a:latin typeface="Lato"/>
                    <a:ea typeface="Lato"/>
                  </a:rPr>
                  <a:t>Avis  par hotel</a:t>
                </a:r>
                <a:endParaRPr b="0" lang="fr-FR" sz="1100" spc="-1" strike="noStrike">
                  <a:latin typeface="Arial"/>
                </a:endParaRPr>
              </a:p>
            </p:txBody>
          </p:sp>
        </p:grpSp>
        <p:grpSp>
          <p:nvGrpSpPr>
            <p:cNvPr id="322" name="Group 5"/>
            <p:cNvGrpSpPr/>
            <p:nvPr/>
          </p:nvGrpSpPr>
          <p:grpSpPr>
            <a:xfrm>
              <a:off x="1041480" y="3046320"/>
              <a:ext cx="1284840" cy="945360"/>
              <a:chOff x="1041480" y="3046320"/>
              <a:chExt cx="1284840" cy="945360"/>
            </a:xfrm>
          </p:grpSpPr>
          <p:sp>
            <p:nvSpPr>
              <p:cNvPr id="323" name="CustomShape 6"/>
              <p:cNvSpPr/>
              <p:nvPr/>
            </p:nvSpPr>
            <p:spPr>
              <a:xfrm>
                <a:off x="1041480" y="3650760"/>
                <a:ext cx="1284840" cy="340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1440" bIns="91440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fr-FR" sz="1100" spc="-1" strike="noStrike">
                    <a:solidFill>
                      <a:srgbClr val="434343"/>
                    </a:solidFill>
                    <a:latin typeface="Lato"/>
                    <a:ea typeface="Lato"/>
                  </a:rPr>
                  <a:t>Notation</a:t>
                </a:r>
                <a:endParaRPr b="0" lang="fr-FR" sz="11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endParaRPr b="0" lang="fr-FR" sz="1100" spc="-1" strike="noStrike">
                  <a:latin typeface="Arial"/>
                </a:endParaRPr>
              </a:p>
            </p:txBody>
          </p:sp>
          <p:pic>
            <p:nvPicPr>
              <p:cNvPr id="324" name="Google Shape;61;p13" descr=""/>
              <p:cNvPicPr/>
              <p:nvPr/>
            </p:nvPicPr>
            <p:blipFill>
              <a:blip r:embed="rId2"/>
              <a:stretch/>
            </p:blipFill>
            <p:spPr>
              <a:xfrm>
                <a:off x="1302480" y="3046320"/>
                <a:ext cx="603360" cy="60336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325" name="CustomShape 7"/>
            <p:cNvSpPr/>
            <p:nvPr/>
          </p:nvSpPr>
          <p:spPr>
            <a:xfrm>
              <a:off x="6661080" y="2775960"/>
              <a:ext cx="1926360" cy="1287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fr-FR" sz="2400" spc="-1" strike="noStrike">
                  <a:solidFill>
                    <a:srgbClr val="f6b26b"/>
                  </a:solidFill>
                  <a:latin typeface="Lato"/>
                  <a:ea typeface="Lato"/>
                </a:rPr>
                <a:t>53K</a:t>
              </a:r>
              <a:r>
                <a:rPr b="1" lang="fr-FR" sz="2400" spc="-1" strike="noStrike">
                  <a:solidFill>
                    <a:srgbClr val="434343"/>
                  </a:solidFill>
                  <a:latin typeface="Lato"/>
                  <a:ea typeface="Lato"/>
                </a:rPr>
                <a:t>  </a:t>
              </a:r>
              <a:r>
                <a:rPr b="1" lang="fr-FR" sz="1800" spc="-1" strike="noStrike">
                  <a:solidFill>
                    <a:srgbClr val="434343"/>
                  </a:solidFill>
                  <a:latin typeface="Lato"/>
                  <a:ea typeface="Lato"/>
                </a:rPr>
                <a:t>lignes</a:t>
              </a:r>
              <a:endParaRPr b="0" lang="fr-FR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b="0" lang="fr-FR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1" lang="fr-FR" sz="2400" spc="-1" strike="noStrike">
                  <a:solidFill>
                    <a:srgbClr val="f6b26b"/>
                  </a:solidFill>
                  <a:latin typeface="Lato"/>
                  <a:ea typeface="Lato"/>
                </a:rPr>
                <a:t>3  </a:t>
              </a:r>
              <a:r>
                <a:rPr b="1" lang="fr-FR" sz="1800" spc="-1" strike="noStrike">
                  <a:solidFill>
                    <a:srgbClr val="434343"/>
                  </a:solidFill>
                  <a:latin typeface="Lato"/>
                  <a:ea typeface="Lato"/>
                </a:rPr>
                <a:t>colonnes</a:t>
              </a:r>
              <a:endParaRPr b="0" lang="fr-FR" sz="1800" spc="-1" strike="noStrike">
                <a:latin typeface="Arial"/>
              </a:endParaRPr>
            </a:p>
          </p:txBody>
        </p:sp>
        <p:pic>
          <p:nvPicPr>
            <p:cNvPr id="326" name="Google Shape;63;p13" descr=""/>
            <p:cNvPicPr/>
            <p:nvPr/>
          </p:nvPicPr>
          <p:blipFill>
            <a:blip r:embed="rId3"/>
            <a:stretch/>
          </p:blipFill>
          <p:spPr>
            <a:xfrm>
              <a:off x="6104520" y="3055680"/>
              <a:ext cx="603360" cy="6033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27" name="Google Shape;64;p13" descr=""/>
          <p:cNvPicPr/>
          <p:nvPr/>
        </p:nvPicPr>
        <p:blipFill>
          <a:blip r:embed="rId4"/>
          <a:srcRect l="0" t="0" r="0" b="9535"/>
          <a:stretch/>
        </p:blipFill>
        <p:spPr>
          <a:xfrm>
            <a:off x="3026880" y="152280"/>
            <a:ext cx="3415320" cy="2359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 rot="21237000">
            <a:off x="-110880" y="393840"/>
            <a:ext cx="4037760" cy="5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fr-FR" sz="3200" spc="-1" strike="noStrike">
                <a:solidFill>
                  <a:srgbClr val="cc0000"/>
                </a:solidFill>
                <a:latin typeface="Lato"/>
                <a:ea typeface="Lato"/>
              </a:rPr>
              <a:t>Etapes</a:t>
            </a:r>
            <a:r>
              <a:rPr b="1" lang="fr-FR" sz="2400" spc="-1" strike="noStrike">
                <a:solidFill>
                  <a:srgbClr val="cc0000"/>
                </a:solidFill>
                <a:latin typeface="Lato"/>
                <a:ea typeface="Lato"/>
              </a:rPr>
              <a:t> 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29" name="Google Shape;70;p14" descr=""/>
          <p:cNvPicPr/>
          <p:nvPr/>
        </p:nvPicPr>
        <p:blipFill>
          <a:blip r:embed="rId1"/>
          <a:stretch/>
        </p:blipFill>
        <p:spPr>
          <a:xfrm>
            <a:off x="1950480" y="2446200"/>
            <a:ext cx="263880" cy="250560"/>
          </a:xfrm>
          <a:prstGeom prst="rect">
            <a:avLst/>
          </a:prstGeom>
          <a:ln>
            <a:noFill/>
          </a:ln>
        </p:spPr>
      </p:pic>
      <p:pic>
        <p:nvPicPr>
          <p:cNvPr id="330" name="Google Shape;71;p14" descr=""/>
          <p:cNvPicPr/>
          <p:nvPr/>
        </p:nvPicPr>
        <p:blipFill>
          <a:blip r:embed="rId2"/>
          <a:stretch/>
        </p:blipFill>
        <p:spPr>
          <a:xfrm>
            <a:off x="3702960" y="2446200"/>
            <a:ext cx="263880" cy="250560"/>
          </a:xfrm>
          <a:prstGeom prst="rect">
            <a:avLst/>
          </a:prstGeom>
          <a:ln>
            <a:noFill/>
          </a:ln>
        </p:spPr>
      </p:pic>
      <p:pic>
        <p:nvPicPr>
          <p:cNvPr id="331" name="Google Shape;72;p14" descr=""/>
          <p:cNvPicPr/>
          <p:nvPr/>
        </p:nvPicPr>
        <p:blipFill>
          <a:blip r:embed="rId3"/>
          <a:stretch/>
        </p:blipFill>
        <p:spPr>
          <a:xfrm>
            <a:off x="5608080" y="2446200"/>
            <a:ext cx="263880" cy="250560"/>
          </a:xfrm>
          <a:prstGeom prst="rect">
            <a:avLst/>
          </a:prstGeom>
          <a:ln>
            <a:noFill/>
          </a:ln>
        </p:spPr>
      </p:pic>
      <p:pic>
        <p:nvPicPr>
          <p:cNvPr id="332" name="Google Shape;73;p14" descr=""/>
          <p:cNvPicPr/>
          <p:nvPr/>
        </p:nvPicPr>
        <p:blipFill>
          <a:blip r:embed="rId4"/>
          <a:stretch/>
        </p:blipFill>
        <p:spPr>
          <a:xfrm>
            <a:off x="7208280" y="2446200"/>
            <a:ext cx="263880" cy="250560"/>
          </a:xfrm>
          <a:prstGeom prst="rect">
            <a:avLst/>
          </a:prstGeom>
          <a:ln>
            <a:noFill/>
          </a:ln>
        </p:spPr>
      </p:pic>
      <p:grpSp>
        <p:nvGrpSpPr>
          <p:cNvPr id="333" name="Group 2"/>
          <p:cNvGrpSpPr/>
          <p:nvPr/>
        </p:nvGrpSpPr>
        <p:grpSpPr>
          <a:xfrm>
            <a:off x="568080" y="2128320"/>
            <a:ext cx="8346240" cy="1104480"/>
            <a:chOff x="568080" y="2128320"/>
            <a:chExt cx="8346240" cy="1104480"/>
          </a:xfrm>
        </p:grpSpPr>
        <p:sp>
          <p:nvSpPr>
            <p:cNvPr id="334" name="CustomShape 3"/>
            <p:cNvSpPr/>
            <p:nvPr/>
          </p:nvSpPr>
          <p:spPr>
            <a:xfrm>
              <a:off x="568080" y="2855520"/>
              <a:ext cx="1284840" cy="340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fr-FR" sz="1100" spc="-1" strike="noStrike">
                  <a:solidFill>
                    <a:srgbClr val="434343"/>
                  </a:solidFill>
                  <a:latin typeface="Lato"/>
                  <a:ea typeface="Lato"/>
                </a:rPr>
                <a:t>Opening Browser </a:t>
              </a:r>
              <a:endParaRPr b="0" lang="fr-FR" sz="1100" spc="-1" strike="noStrike">
                <a:latin typeface="Arial"/>
              </a:endParaRPr>
            </a:p>
          </p:txBody>
        </p:sp>
        <p:grpSp>
          <p:nvGrpSpPr>
            <p:cNvPr id="335" name="Group 4"/>
            <p:cNvGrpSpPr/>
            <p:nvPr/>
          </p:nvGrpSpPr>
          <p:grpSpPr>
            <a:xfrm>
              <a:off x="936000" y="2238480"/>
              <a:ext cx="2593440" cy="957960"/>
              <a:chOff x="936000" y="2238480"/>
              <a:chExt cx="2593440" cy="957960"/>
            </a:xfrm>
          </p:grpSpPr>
          <p:grpSp>
            <p:nvGrpSpPr>
              <p:cNvPr id="336" name="Group 5"/>
              <p:cNvGrpSpPr/>
              <p:nvPr/>
            </p:nvGrpSpPr>
            <p:grpSpPr>
              <a:xfrm>
                <a:off x="2244600" y="2238480"/>
                <a:ext cx="1284840" cy="957960"/>
                <a:chOff x="2244600" y="2238480"/>
                <a:chExt cx="1284840" cy="957960"/>
              </a:xfrm>
            </p:grpSpPr>
            <p:pic>
              <p:nvPicPr>
                <p:cNvPr id="337" name="Google Shape;78;p14" descr=""/>
                <p:cNvPicPr/>
                <p:nvPr/>
              </p:nvPicPr>
              <p:blipFill>
                <a:blip r:embed="rId5"/>
                <a:stretch/>
              </p:blipFill>
              <p:spPr>
                <a:xfrm>
                  <a:off x="2575440" y="2238480"/>
                  <a:ext cx="682560" cy="68256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338" name="CustomShape 6"/>
                <p:cNvSpPr/>
                <p:nvPr/>
              </p:nvSpPr>
              <p:spPr>
                <a:xfrm>
                  <a:off x="2244600" y="2855520"/>
                  <a:ext cx="1284840" cy="3409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91440" bIns="91440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1" lang="fr-FR" sz="1100" spc="-1" strike="noStrike">
                      <a:solidFill>
                        <a:srgbClr val="434343"/>
                      </a:solidFill>
                      <a:latin typeface="Lato"/>
                      <a:ea typeface="Lato"/>
                    </a:rPr>
                    <a:t>Switching tab </a:t>
                  </a:r>
                  <a:endParaRPr b="0" lang="fr-FR" sz="1100" spc="-1" strike="noStrike">
                    <a:latin typeface="Arial"/>
                  </a:endParaRPr>
                </a:p>
              </p:txBody>
            </p:sp>
          </p:grpSp>
          <p:pic>
            <p:nvPicPr>
              <p:cNvPr id="339" name="Google Shape;80;p14" descr=""/>
              <p:cNvPicPr/>
              <p:nvPr/>
            </p:nvPicPr>
            <p:blipFill>
              <a:blip r:embed="rId6"/>
              <a:stretch/>
            </p:blipFill>
            <p:spPr>
              <a:xfrm>
                <a:off x="936000" y="2238480"/>
                <a:ext cx="623160" cy="623160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340" name="Google Shape;81;p14" descr=""/>
            <p:cNvPicPr/>
            <p:nvPr/>
          </p:nvPicPr>
          <p:blipFill>
            <a:blip r:embed="rId7"/>
            <a:stretch/>
          </p:blipFill>
          <p:spPr>
            <a:xfrm>
              <a:off x="4322880" y="2204640"/>
              <a:ext cx="793440" cy="629640"/>
            </a:xfrm>
            <a:prstGeom prst="rect">
              <a:avLst/>
            </a:prstGeom>
            <a:ln>
              <a:noFill/>
            </a:ln>
          </p:spPr>
        </p:pic>
        <p:sp>
          <p:nvSpPr>
            <p:cNvPr id="341" name="CustomShape 7"/>
            <p:cNvSpPr/>
            <p:nvPr/>
          </p:nvSpPr>
          <p:spPr>
            <a:xfrm>
              <a:off x="4073400" y="2855520"/>
              <a:ext cx="1462680" cy="340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fr-FR" sz="1100" spc="-1" strike="noStrike">
                  <a:solidFill>
                    <a:srgbClr val="434343"/>
                  </a:solidFill>
                  <a:latin typeface="Lato"/>
                  <a:ea typeface="Lato"/>
                </a:rPr>
                <a:t>Scrapping Reviews &amp; Notation</a:t>
              </a:r>
              <a:endParaRPr b="0" lang="fr-FR" sz="1100" spc="-1" strike="noStrike">
                <a:latin typeface="Arial"/>
              </a:endParaRPr>
            </a:p>
          </p:txBody>
        </p:sp>
        <p:pic>
          <p:nvPicPr>
            <p:cNvPr id="342" name="Google Shape;83;p14" descr=""/>
            <p:cNvPicPr/>
            <p:nvPr/>
          </p:nvPicPr>
          <p:blipFill>
            <a:blip r:embed="rId8"/>
            <a:srcRect l="12208" t="9920" r="8908" b="24645"/>
            <a:stretch/>
          </p:blipFill>
          <p:spPr>
            <a:xfrm>
              <a:off x="6089400" y="2129040"/>
              <a:ext cx="1067040" cy="884880"/>
            </a:xfrm>
            <a:prstGeom prst="rect">
              <a:avLst/>
            </a:prstGeom>
            <a:ln>
              <a:noFill/>
            </a:ln>
          </p:spPr>
        </p:pic>
        <p:sp>
          <p:nvSpPr>
            <p:cNvPr id="343" name="CustomShape 8"/>
            <p:cNvSpPr/>
            <p:nvPr/>
          </p:nvSpPr>
          <p:spPr>
            <a:xfrm>
              <a:off x="5851440" y="2891880"/>
              <a:ext cx="1462680" cy="340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fr-FR" sz="1100" spc="-1" strike="noStrike">
                  <a:solidFill>
                    <a:srgbClr val="434343"/>
                  </a:solidFill>
                  <a:latin typeface="Lato"/>
                  <a:ea typeface="Lato"/>
                </a:rPr>
                <a:t>Multiprocessing</a:t>
              </a:r>
              <a:endParaRPr b="0" lang="fr-FR" sz="1100" spc="-1" strike="noStrike">
                <a:latin typeface="Arial"/>
              </a:endParaRPr>
            </a:p>
          </p:txBody>
        </p:sp>
        <p:pic>
          <p:nvPicPr>
            <p:cNvPr id="344" name="Google Shape;85;p14" descr=""/>
            <p:cNvPicPr/>
            <p:nvPr/>
          </p:nvPicPr>
          <p:blipFill>
            <a:blip r:embed="rId9"/>
            <a:stretch/>
          </p:blipFill>
          <p:spPr>
            <a:xfrm>
              <a:off x="7782120" y="2128320"/>
              <a:ext cx="876240" cy="810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45" name="CustomShape 9"/>
            <p:cNvSpPr/>
            <p:nvPr/>
          </p:nvSpPr>
          <p:spPr>
            <a:xfrm>
              <a:off x="7451640" y="2891880"/>
              <a:ext cx="1462680" cy="340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fr-FR" sz="1100" spc="-1" strike="noStrike">
                  <a:solidFill>
                    <a:srgbClr val="434343"/>
                  </a:solidFill>
                  <a:latin typeface="Lato"/>
                  <a:ea typeface="Lato"/>
                </a:rPr>
                <a:t>Creating Database</a:t>
              </a:r>
              <a:endParaRPr b="0" lang="fr-FR" sz="1100" spc="-1" strike="noStrike">
                <a:latin typeface="Arial"/>
              </a:endParaRPr>
            </a:p>
          </p:txBody>
        </p:sp>
        <p:pic>
          <p:nvPicPr>
            <p:cNvPr id="346" name="Google Shape;87;p14" descr=""/>
            <p:cNvPicPr/>
            <p:nvPr/>
          </p:nvPicPr>
          <p:blipFill>
            <a:blip r:embed="rId10"/>
            <a:stretch/>
          </p:blipFill>
          <p:spPr>
            <a:xfrm>
              <a:off x="1893960" y="2476800"/>
              <a:ext cx="376920" cy="219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47" name="Google Shape;88;p14" descr=""/>
            <p:cNvPicPr/>
            <p:nvPr/>
          </p:nvPicPr>
          <p:blipFill>
            <a:blip r:embed="rId11"/>
            <a:stretch/>
          </p:blipFill>
          <p:spPr>
            <a:xfrm>
              <a:off x="3619440" y="2476800"/>
              <a:ext cx="376920" cy="219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48" name="Google Shape;89;p14" descr=""/>
            <p:cNvPicPr/>
            <p:nvPr/>
          </p:nvPicPr>
          <p:blipFill>
            <a:blip r:embed="rId12"/>
            <a:stretch/>
          </p:blipFill>
          <p:spPr>
            <a:xfrm>
              <a:off x="5536800" y="2476800"/>
              <a:ext cx="376920" cy="219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49" name="Google Shape;90;p14" descr=""/>
            <p:cNvPicPr/>
            <p:nvPr/>
          </p:nvPicPr>
          <p:blipFill>
            <a:blip r:embed="rId13"/>
            <a:stretch/>
          </p:blipFill>
          <p:spPr>
            <a:xfrm>
              <a:off x="7168680" y="2461680"/>
              <a:ext cx="376920" cy="219600"/>
            </a:xfrm>
            <a:prstGeom prst="rect">
              <a:avLst/>
            </a:prstGeom>
            <a:ln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 rot="21237000">
            <a:off x="345600" y="393840"/>
            <a:ext cx="4037760" cy="52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fr-FR" sz="3200" spc="-1" strike="noStrike">
                <a:solidFill>
                  <a:srgbClr val="cc0000"/>
                </a:solidFill>
                <a:latin typeface="Lato"/>
                <a:ea typeface="Lato"/>
              </a:rPr>
              <a:t>Contrainte</a:t>
            </a:r>
            <a:r>
              <a:rPr b="1" lang="fr-FR" sz="2400" spc="-1" strike="noStrike">
                <a:solidFill>
                  <a:srgbClr val="cc0000"/>
                </a:solidFill>
                <a:latin typeface="Lato"/>
                <a:ea typeface="Lato"/>
              </a:rPr>
              <a:t> </a:t>
            </a:r>
            <a:endParaRPr b="0" lang="fr-FR" sz="2400" spc="-1" strike="noStrike">
              <a:latin typeface="Arial"/>
            </a:endParaRPr>
          </a:p>
        </p:txBody>
      </p:sp>
      <p:grpSp>
        <p:nvGrpSpPr>
          <p:cNvPr id="351" name="Group 2"/>
          <p:cNvGrpSpPr/>
          <p:nvPr/>
        </p:nvGrpSpPr>
        <p:grpSpPr>
          <a:xfrm>
            <a:off x="1025280" y="1725480"/>
            <a:ext cx="6849000" cy="1699560"/>
            <a:chOff x="1025280" y="1725480"/>
            <a:chExt cx="6849000" cy="1699560"/>
          </a:xfrm>
        </p:grpSpPr>
        <p:pic>
          <p:nvPicPr>
            <p:cNvPr id="352" name="Google Shape;97;p15" descr=""/>
            <p:cNvPicPr/>
            <p:nvPr/>
          </p:nvPicPr>
          <p:blipFill>
            <a:blip r:embed="rId1"/>
            <a:stretch/>
          </p:blipFill>
          <p:spPr>
            <a:xfrm>
              <a:off x="1107360" y="1725480"/>
              <a:ext cx="1384200" cy="1384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53" name="Google Shape;98;p15" descr=""/>
            <p:cNvPicPr/>
            <p:nvPr/>
          </p:nvPicPr>
          <p:blipFill>
            <a:blip r:embed="rId2"/>
            <a:stretch/>
          </p:blipFill>
          <p:spPr>
            <a:xfrm>
              <a:off x="6636600" y="1877760"/>
              <a:ext cx="971640" cy="971640"/>
            </a:xfrm>
            <a:prstGeom prst="rect">
              <a:avLst/>
            </a:prstGeom>
            <a:ln>
              <a:noFill/>
            </a:ln>
          </p:spPr>
        </p:pic>
        <p:sp>
          <p:nvSpPr>
            <p:cNvPr id="354" name="CustomShape 3"/>
            <p:cNvSpPr/>
            <p:nvPr/>
          </p:nvSpPr>
          <p:spPr>
            <a:xfrm>
              <a:off x="1025280" y="3084120"/>
              <a:ext cx="1425960" cy="340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fr-FR" sz="1100" spc="-1" strike="noStrike">
                  <a:solidFill>
                    <a:srgbClr val="434343"/>
                  </a:solidFill>
                  <a:latin typeface="Lato"/>
                  <a:ea typeface="Lato"/>
                </a:rPr>
                <a:t>Ressources pour Multiprocessing</a:t>
              </a:r>
              <a:endParaRPr b="0" lang="fr-FR" sz="1100" spc="-1" strike="noStrike">
                <a:latin typeface="Arial"/>
              </a:endParaRPr>
            </a:p>
          </p:txBody>
        </p:sp>
        <p:sp>
          <p:nvSpPr>
            <p:cNvPr id="355" name="CustomShape 4"/>
            <p:cNvSpPr/>
            <p:nvPr/>
          </p:nvSpPr>
          <p:spPr>
            <a:xfrm>
              <a:off x="6589440" y="3084120"/>
              <a:ext cx="1284840" cy="340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fr-FR" sz="1100" spc="-1" strike="noStrike">
                  <a:solidFill>
                    <a:srgbClr val="434343"/>
                  </a:solidFill>
                  <a:latin typeface="Lato"/>
                  <a:ea typeface="Lato"/>
                </a:rPr>
                <a:t>Temps</a:t>
              </a:r>
              <a:endParaRPr b="0" lang="fr-FR" sz="1100" spc="-1" strike="noStrike">
                <a:latin typeface="Arial"/>
              </a:endParaRPr>
            </a:p>
          </p:txBody>
        </p:sp>
        <p:pic>
          <p:nvPicPr>
            <p:cNvPr id="356" name="Google Shape;101;p15" descr=""/>
            <p:cNvPicPr/>
            <p:nvPr/>
          </p:nvPicPr>
          <p:blipFill>
            <a:blip r:embed="rId3"/>
            <a:stretch/>
          </p:blipFill>
          <p:spPr>
            <a:xfrm>
              <a:off x="3508200" y="1938600"/>
              <a:ext cx="2245680" cy="1412280"/>
            </a:xfrm>
            <a:prstGeom prst="rect">
              <a:avLst/>
            </a:prstGeom>
            <a:ln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457200" y="205920"/>
            <a:ext cx="8227440" cy="85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Preprocessing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358" name="CustomShape 2"/>
          <p:cNvSpPr/>
          <p:nvPr/>
        </p:nvSpPr>
        <p:spPr>
          <a:xfrm>
            <a:off x="457200" y="1199880"/>
            <a:ext cx="8227440" cy="339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09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Description : 50 000 avis, 1/4 négatifs</a:t>
            </a:r>
            <a:endParaRPr b="0" lang="fr-FR" sz="32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Analyse des données : trio « de, et, la »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359" name="CustomShape 3"/>
          <p:cNvSpPr/>
          <p:nvPr/>
        </p:nvSpPr>
        <p:spPr>
          <a:xfrm>
            <a:off x="6553080" y="4767480"/>
            <a:ext cx="213156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50E5476-2CCB-4F8D-AA15-1506DEB9457A}" type="slidenum">
              <a:rPr b="0" lang="fr-FR" sz="1600" spc="-1" strike="noStrike">
                <a:solidFill>
                  <a:srgbClr val="8b8b8b"/>
                </a:solidFill>
                <a:latin typeface="Calibri"/>
                <a:ea typeface="DejaVu Sans"/>
              </a:rPr>
              <a:t>&lt;numéro&gt;</a:t>
            </a:fld>
            <a:r>
              <a:rPr b="0" lang="fr-FR" sz="1600" spc="-1" strike="noStrike">
                <a:solidFill>
                  <a:srgbClr val="8b8b8b"/>
                </a:solidFill>
                <a:latin typeface="Calibri"/>
                <a:ea typeface="DejaVu Sans"/>
              </a:rPr>
              <a:t>/11</a:t>
            </a:r>
            <a:endParaRPr b="0" lang="fr-FR" sz="1600" spc="-1" strike="noStrike">
              <a:latin typeface="Arial"/>
            </a:endParaRPr>
          </a:p>
        </p:txBody>
      </p:sp>
      <p:pic>
        <p:nvPicPr>
          <p:cNvPr id="360" name="" descr=""/>
          <p:cNvPicPr/>
          <p:nvPr/>
        </p:nvPicPr>
        <p:blipFill>
          <a:blip r:embed="rId1"/>
          <a:srcRect l="20060" t="38829" r="53973" b="31772"/>
          <a:stretch/>
        </p:blipFill>
        <p:spPr>
          <a:xfrm>
            <a:off x="2304360" y="2448000"/>
            <a:ext cx="3054240" cy="1943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</TotalTime>
  <Application>LibreOffice/6.2.8.2$Windows_X86_64 LibreOffice_project/f82ddfca21ebc1e222a662a32b25c0c9d20169ee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fr-FR</dc:language>
  <cp:lastModifiedBy/>
  <dcterms:modified xsi:type="dcterms:W3CDTF">2020-06-09T09:12:37Z</dcterms:modified>
  <cp:revision>3</cp:revision>
  <dc:subject/>
  <dc:title/>
</cp:coreProperties>
</file>